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6"/>
  </p:notesMasterIdLst>
  <p:sldIdLst>
    <p:sldId id="27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6" r:id="rId11"/>
    <p:sldId id="263" r:id="rId12"/>
    <p:sldId id="264" r:id="rId13"/>
    <p:sldId id="268" r:id="rId14"/>
    <p:sldId id="270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6D58"/>
    <a:srgbClr val="E3DBD3"/>
    <a:srgbClr val="E6E3D0"/>
    <a:srgbClr val="E1DEC5"/>
    <a:srgbClr val="906D58"/>
    <a:srgbClr val="EDE7E3"/>
    <a:srgbClr val="EAE3DE"/>
    <a:srgbClr val="E2D7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68" d="100"/>
          <a:sy n="68" d="100"/>
        </p:scale>
        <p:origin x="80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51F151F-3F29-4BC2-9E53-DA3C39319C7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875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E3333DB-C336-44B3-865D-474B65DB410B}" type="slidenum">
              <a:rPr lang="en-US" sz="1200"/>
              <a:pPr eaLnBrk="1" hangingPunct="1"/>
              <a:t>2</a:t>
            </a:fld>
            <a:endParaRPr lang="en-US" sz="1200"/>
          </a:p>
        </p:txBody>
      </p:sp>
      <p:sp>
        <p:nvSpPr>
          <p:cNvPr id="194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Students will be provided a copy of the power point presentation in outline form.  The outline form will have blanks to be filled in during the presentation.  This presentation is in preparation of writing a short story for their portfolio. This presentation was designed for a resource Language Arts class; students having learning and behavior disorders.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06960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1F55D36E-C79E-438A-BA69-6994FD7BCF87}" type="slidenum">
              <a:rPr lang="en-US" sz="1200"/>
              <a:pPr eaLnBrk="1" hangingPunct="1"/>
              <a:t>3</a:t>
            </a:fld>
            <a:endParaRPr lang="en-US" sz="1200"/>
          </a:p>
        </p:txBody>
      </p:sp>
      <p:sp>
        <p:nvSpPr>
          <p:cNvPr id="204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402412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02B93EB1-70E6-457C-B9C2-C176B9E6F5CD}" type="slidenum">
              <a:rPr lang="en-US" sz="1200"/>
              <a:pPr eaLnBrk="1" hangingPunct="1"/>
              <a:t>4</a:t>
            </a:fld>
            <a:endParaRPr lang="en-US" sz="1200"/>
          </a:p>
        </p:txBody>
      </p:sp>
      <p:sp>
        <p:nvSpPr>
          <p:cNvPr id="215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537986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F672792-2647-48F9-8531-7DE1FE382DB2}" type="slidenum">
              <a:rPr lang="en-US" sz="1200"/>
              <a:pPr eaLnBrk="1" hangingPunct="1"/>
              <a:t>5</a:t>
            </a:fld>
            <a:endParaRPr lang="en-US" sz="1200"/>
          </a:p>
        </p:txBody>
      </p:sp>
      <p:sp>
        <p:nvSpPr>
          <p:cNvPr id="225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8325137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D4A511A-3F54-47F8-9C00-A8557B952605}" type="slidenum">
              <a:rPr lang="en-US" sz="1200"/>
              <a:pPr eaLnBrk="1" hangingPunct="1"/>
              <a:t>6</a:t>
            </a:fld>
            <a:endParaRPr lang="en-US" sz="1200"/>
          </a:p>
        </p:txBody>
      </p:sp>
      <p:sp>
        <p:nvSpPr>
          <p:cNvPr id="235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1674696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E4B61D2-5286-4EB1-B9B0-DC64EAC0EF5B}" type="slidenum">
              <a:rPr lang="en-US" sz="1200"/>
              <a:pPr eaLnBrk="1" hangingPunct="1"/>
              <a:t>7</a:t>
            </a:fld>
            <a:endParaRPr lang="en-US" sz="1200"/>
          </a:p>
        </p:txBody>
      </p:sp>
      <p:sp>
        <p:nvSpPr>
          <p:cNvPr id="245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2597585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2F2E0BBC-A4A7-4769-8F5C-3E4FAEC0E50A}" type="slidenum">
              <a:rPr lang="en-US" sz="1200"/>
              <a:pPr eaLnBrk="1" hangingPunct="1"/>
              <a:t>8</a:t>
            </a:fld>
            <a:endParaRPr lang="en-US" sz="1200"/>
          </a:p>
        </p:txBody>
      </p:sp>
      <p:sp>
        <p:nvSpPr>
          <p:cNvPr id="256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0531830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9A25F8A-F399-428B-A1F0-F84AEF1E35D7}" type="slidenum">
              <a:rPr lang="en-US" sz="1200"/>
              <a:pPr eaLnBrk="1" hangingPunct="1"/>
              <a:t>9</a:t>
            </a:fld>
            <a:endParaRPr lang="en-US" sz="1200"/>
          </a:p>
        </p:txBody>
      </p:sp>
      <p:sp>
        <p:nvSpPr>
          <p:cNvPr id="266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7953831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29F477D-B0CC-4B7D-A929-63DA99B34B67}" type="slidenum">
              <a:rPr lang="en-US" sz="1200"/>
              <a:pPr eaLnBrk="1" hangingPunct="1"/>
              <a:t>10</a:t>
            </a:fld>
            <a:endParaRPr lang="en-US" sz="1200"/>
          </a:p>
        </p:txBody>
      </p:sp>
      <p:sp>
        <p:nvSpPr>
          <p:cNvPr id="276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0010008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A5C9243-069C-4CF1-8C4F-98A02ED2BFE9}" type="slidenum">
              <a:rPr lang="en-US" sz="1200"/>
              <a:pPr eaLnBrk="1" hangingPunct="1"/>
              <a:t>11</a:t>
            </a:fld>
            <a:endParaRPr lang="en-US" sz="1200"/>
          </a:p>
        </p:txBody>
      </p:sp>
      <p:sp>
        <p:nvSpPr>
          <p:cNvPr id="286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8360130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1EF62E76-6D8E-4EDF-95F3-354D091AE313}" type="slidenum">
              <a:rPr lang="en-US" sz="1200"/>
              <a:pPr eaLnBrk="1" hangingPunct="1"/>
              <a:t>12</a:t>
            </a:fld>
            <a:endParaRPr lang="en-US" sz="1200"/>
          </a:p>
        </p:txBody>
      </p:sp>
      <p:sp>
        <p:nvSpPr>
          <p:cNvPr id="296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7326503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4C81623-AFB8-45A5-BD19-E90C2C8AD78E}" type="slidenum">
              <a:rPr lang="en-US" sz="1200"/>
              <a:pPr eaLnBrk="1" hangingPunct="1"/>
              <a:t>13</a:t>
            </a:fld>
            <a:endParaRPr lang="en-US" sz="1200"/>
          </a:p>
        </p:txBody>
      </p:sp>
      <p:sp>
        <p:nvSpPr>
          <p:cNvPr id="307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161991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Canvas"/>
          <p:cNvSpPr>
            <a:spLocks noChangeArrowheads="1"/>
          </p:cNvSpPr>
          <p:nvPr/>
        </p:nvSpPr>
        <p:spPr bwMode="white">
          <a:xfrm>
            <a:off x="528638" y="201613"/>
            <a:ext cx="8397875" cy="64674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kumimoji="1" lang="en-GB"/>
          </a:p>
        </p:txBody>
      </p:sp>
      <p:pic>
        <p:nvPicPr>
          <p:cNvPr id="5" name="Picture 3" descr="minisp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 descr="Canvas"/>
          <p:cNvSpPr>
            <a:spLocks noChangeArrowheads="1"/>
          </p:cNvSpPr>
          <p:nvPr/>
        </p:nvSpPr>
        <p:spPr bwMode="white">
          <a:xfrm>
            <a:off x="596900" y="4130675"/>
            <a:ext cx="1041400" cy="4572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GB"/>
          </a:p>
        </p:txBody>
      </p:sp>
      <p:pic>
        <p:nvPicPr>
          <p:cNvPr id="7" name="Picture 5" descr="minisp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1084263" y="60960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522663" y="60960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516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6DC905C-2682-4687-934F-49CABB2159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34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0696F9-3B10-4B5E-8D66-A732DCA577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249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E1B935-5746-423A-9F8E-52FA91E5B1F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589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5009EE-B17D-4C58-B04F-C4D472B326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61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E1407-BA37-4CAC-ABD2-D3840D2F6E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956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0094EB-7D23-4910-8B43-7B383BB037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861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57B3C4-EFF3-44A0-BDB9-7A96002B302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248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D6ABC-3A28-49A3-9697-4E136027EF1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065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04F6C4-0790-419E-9132-189BBE9E67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922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CF2B5D-2C59-4EB1-A339-33F219550CE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187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81000"/>
            <a:ext cx="55626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C57416-4629-4EE3-A9FB-8BEFA91023B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2641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113BB0-FB12-4003-9BC2-8D32AF98ED4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862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55D728-799A-41C1-815D-4161AE6408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926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fld id="{7116F3DF-6897-47C9-BAE2-06B44F7FA1A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47191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906D58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5" name="Rectangle 37"/>
          <p:cNvSpPr>
            <a:spLocks noChangeArrowheads="1"/>
          </p:cNvSpPr>
          <p:nvPr/>
        </p:nvSpPr>
        <p:spPr bwMode="ltGray">
          <a:xfrm>
            <a:off x="609600" y="228600"/>
            <a:ext cx="8239125" cy="6391275"/>
          </a:xfrm>
          <a:prstGeom prst="rect">
            <a:avLst/>
          </a:prstGeom>
          <a:solidFill>
            <a:srgbClr val="EDE7E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kumimoji="1" lang="en-GB"/>
          </a:p>
        </p:txBody>
      </p:sp>
      <p:sp>
        <p:nvSpPr>
          <p:cNvPr id="2087" name="Line 39"/>
          <p:cNvSpPr>
            <a:spLocks noChangeShapeType="1"/>
          </p:cNvSpPr>
          <p:nvPr/>
        </p:nvSpPr>
        <p:spPr bwMode="ltGray">
          <a:xfrm>
            <a:off x="1016000" y="1600200"/>
            <a:ext cx="7670800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28" name="Picture 42" descr="minispir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3"/>
          <a:stretch>
            <a:fillRect/>
          </a:stretch>
        </p:blipFill>
        <p:spPr bwMode="ltGray">
          <a:xfrm>
            <a:off x="0" y="50800"/>
            <a:ext cx="11811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43" descr="minispir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1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620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95" name="Rectangle 4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44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6" name="Rectangle 4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52813" y="61071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7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818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21DF3A6-56F7-4A0A-B553-8EABFFEA4E1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9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wmf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wmf"/><Relationship Id="rId5" Type="http://schemas.openxmlformats.org/officeDocument/2006/relationships/image" Target="../media/image8.png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wmf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wmf"/><Relationship Id="rId5" Type="http://schemas.openxmlformats.org/officeDocument/2006/relationships/image" Target="../media/image8.png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wmf"/><Relationship Id="rId5" Type="http://schemas.openxmlformats.org/officeDocument/2006/relationships/image" Target="../media/image8.png"/><Relationship Id="rId4" Type="http://schemas.openxmlformats.org/officeDocument/2006/relationships/audio" Target="../media/audio3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wmf"/><Relationship Id="rId5" Type="http://schemas.openxmlformats.org/officeDocument/2006/relationships/image" Target="../media/image8.png"/><Relationship Id="rId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wmf"/><Relationship Id="rId5" Type="http://schemas.openxmlformats.org/officeDocument/2006/relationships/image" Target="../media/image8.png"/><Relationship Id="rId4" Type="http://schemas.openxmlformats.org/officeDocument/2006/relationships/audio" Target="../media/audio2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wmf"/><Relationship Id="rId5" Type="http://schemas.openxmlformats.org/officeDocument/2006/relationships/image" Target="../media/image8.png"/><Relationship Id="rId4" Type="http://schemas.openxmlformats.org/officeDocument/2006/relationships/audio" Target="../media/audio2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wmf"/><Relationship Id="rId5" Type="http://schemas.openxmlformats.org/officeDocument/2006/relationships/image" Target="../media/image8.png"/><Relationship Id="rId4" Type="http://schemas.openxmlformats.org/officeDocument/2006/relationships/audio" Target="../media/audio2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4438" y="357188"/>
            <a:ext cx="6715125" cy="944562"/>
          </a:xfrm>
        </p:spPr>
        <p:txBody>
          <a:bodyPr/>
          <a:lstStyle/>
          <a:p>
            <a:pPr algn="l" eaLnBrk="1" hangingPunct="1"/>
            <a:r>
              <a:rPr lang="en-US" altLang="zh-CN" sz="4000" b="1" i="1" smtClean="0">
                <a:solidFill>
                  <a:srgbClr val="1F18B0"/>
                </a:solidFill>
                <a:ea typeface="宋体" panose="02010600030101010101" pitchFamily="2" charset="-122"/>
              </a:rPr>
              <a:t>Government College, Ropar</a:t>
            </a:r>
          </a:p>
        </p:txBody>
      </p:sp>
      <p:sp>
        <p:nvSpPr>
          <p:cNvPr id="6147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071563" y="1643063"/>
            <a:ext cx="7715250" cy="4910137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zh-CN" sz="4400" b="1" i="1" smtClean="0">
                <a:solidFill>
                  <a:srgbClr val="8F6D58"/>
                </a:solidFill>
                <a:latin typeface="Harlow Solid Italic" panose="04030604020F02020D02" pitchFamily="82" charset="0"/>
                <a:ea typeface="宋体" panose="02010600030101010101" pitchFamily="2" charset="-122"/>
              </a:rPr>
              <a:t>Dept. of English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zh-CN" sz="4400" b="1" i="1" smtClean="0">
              <a:solidFill>
                <a:srgbClr val="8F6D58"/>
              </a:solidFill>
              <a:latin typeface="Harlow Solid Italic" panose="04030604020F02020D02" pitchFamily="82" charset="0"/>
              <a:ea typeface="宋体" panose="02010600030101010101" pitchFamily="2" charset="-122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zh-CN" sz="4400" b="1" i="1" smtClean="0">
                <a:solidFill>
                  <a:srgbClr val="8F6D58"/>
                </a:solidFill>
                <a:latin typeface="Harlow Solid Italic" panose="04030604020F02020D02" pitchFamily="82" charset="0"/>
                <a:ea typeface="宋体" panose="02010600030101010101" pitchFamily="2" charset="-122"/>
              </a:rPr>
              <a:t>Topic : Elements of a Short Story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4000" b="1" i="1" smtClean="0">
                <a:solidFill>
                  <a:srgbClr val="8F6D58"/>
                </a:solidFill>
                <a:latin typeface="Harlow Solid Italic" panose="04030604020F02020D02" pitchFamily="82" charset="0"/>
              </a:rPr>
              <a:t>Presented by</a:t>
            </a:r>
            <a:r>
              <a:rPr lang="en-US" sz="4400" b="1" i="1" smtClean="0">
                <a:solidFill>
                  <a:srgbClr val="8F6D58"/>
                </a:solidFill>
                <a:latin typeface="Harlow Solid Italic" panose="04030604020F02020D02" pitchFamily="82" charset="0"/>
              </a:rPr>
              <a:t>: </a:t>
            </a:r>
            <a:r>
              <a:rPr lang="en-US" sz="4000" b="1" i="1" smtClean="0">
                <a:solidFill>
                  <a:srgbClr val="8F6D58"/>
                </a:solidFill>
                <a:latin typeface="Harlow Solid Italic" panose="04030604020F02020D02" pitchFamily="82" charset="0"/>
              </a:rPr>
              <a:t>Prof. SandeepKumari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zh-CN" sz="4400" b="1" i="1" smtClean="0">
              <a:solidFill>
                <a:srgbClr val="8F6D58"/>
              </a:solidFill>
              <a:latin typeface="Harlow Solid Italic" panose="04030604020F02020D02" pitchFamily="82" charset="0"/>
              <a:ea typeface="宋体" panose="02010600030101010101" pitchFamily="2" charset="-122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zh-CN" sz="4400" b="1" i="1" smtClean="0">
              <a:solidFill>
                <a:srgbClr val="8F6D58"/>
              </a:solidFill>
              <a:latin typeface="Harlow Solid Italic" panose="04030604020F02020D02" pitchFamily="82" charset="0"/>
              <a:ea typeface="宋体" panose="02010600030101010101" pitchFamily="2" charset="-122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zh-CN" sz="4400" b="1" i="1" smtClean="0">
              <a:solidFill>
                <a:srgbClr val="8F6D58"/>
              </a:solidFill>
              <a:latin typeface="Harlow Solid Italic" panose="04030604020F02020D02" pitchFamily="82" charset="0"/>
              <a:ea typeface="宋体" panose="02010600030101010101" pitchFamily="2" charset="-122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zh-CN" sz="4400" b="1" i="1" smtClean="0">
              <a:solidFill>
                <a:srgbClr val="8F6D58"/>
              </a:solidFill>
              <a:latin typeface="Harlow Solid Italic" panose="04030604020F02020D02" pitchFamily="82" charset="0"/>
              <a:ea typeface="宋体" panose="02010600030101010101" pitchFamily="2" charset="-122"/>
            </a:endParaRPr>
          </a:p>
        </p:txBody>
      </p:sp>
      <p:pic>
        <p:nvPicPr>
          <p:cNvPr id="4100" name="Content Placeholder 4" descr="collegeLogo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0"/>
            <a:ext cx="1219200" cy="1143000"/>
          </a:xfr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omic Sans MS" panose="030F0702030302020204" pitchFamily="66" charset="0"/>
              </a:rPr>
              <a:t>Elements of a Short Story</a:t>
            </a: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latin typeface="Comic Sans MS" panose="030F0702030302020204" pitchFamily="66" charset="0"/>
              </a:rPr>
              <a:t>Definition of a Short Story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Blip>
                <a:blip r:embed="rId3"/>
              </a:buBlip>
            </a:pPr>
            <a:r>
              <a:rPr lang="en-US" sz="2000" smtClean="0">
                <a:latin typeface="Comic Sans MS" panose="030F0702030302020204" pitchFamily="66" charset="0"/>
              </a:rPr>
              <a:t>Tells about a single event or experience </a:t>
            </a:r>
          </a:p>
          <a:p>
            <a:pPr eaLnBrk="1" hangingPunct="1">
              <a:buFontTx/>
              <a:buBlip>
                <a:blip r:embed="rId3"/>
              </a:buBlip>
            </a:pPr>
            <a:r>
              <a:rPr lang="en-US" sz="2000" smtClean="0">
                <a:latin typeface="Comic Sans MS" panose="030F0702030302020204" pitchFamily="66" charset="0"/>
              </a:rPr>
              <a:t>Fictional (not true)</a:t>
            </a:r>
          </a:p>
          <a:p>
            <a:pPr eaLnBrk="1" hangingPunct="1">
              <a:buFontTx/>
              <a:buBlip>
                <a:blip r:embed="rId3"/>
              </a:buBlip>
            </a:pPr>
            <a:r>
              <a:rPr lang="en-US" sz="2000" smtClean="0">
                <a:latin typeface="Comic Sans MS" panose="030F0702030302020204" pitchFamily="66" charset="0"/>
              </a:rPr>
              <a:t>500 to 15,000 words in length</a:t>
            </a:r>
          </a:p>
          <a:p>
            <a:pPr eaLnBrk="1" hangingPunct="1">
              <a:buFontTx/>
              <a:buBlip>
                <a:blip r:embed="rId3"/>
              </a:buBlip>
            </a:pPr>
            <a:r>
              <a:rPr lang="en-US" sz="2000" smtClean="0">
                <a:latin typeface="Comic Sans MS" panose="030F0702030302020204" pitchFamily="66" charset="0"/>
              </a:rPr>
              <a:t>It has a beginning, middle, and end</a:t>
            </a:r>
          </a:p>
          <a:p>
            <a:pPr eaLnBrk="1" hangingPunct="1">
              <a:buFontTx/>
              <a:buBlip>
                <a:blip r:embed="rId3"/>
              </a:buBlip>
            </a:pPr>
            <a:r>
              <a:rPr lang="en-US" sz="2000" smtClean="0">
                <a:latin typeface="Comic Sans MS" panose="030F0702030302020204" pitchFamily="66" charset="0"/>
              </a:rPr>
              <a:t>Creates an impression on the reader</a:t>
            </a:r>
          </a:p>
          <a:p>
            <a:pPr eaLnBrk="1" hangingPunct="1">
              <a:buFontTx/>
              <a:buNone/>
            </a:pPr>
            <a:endParaRPr lang="en-US" sz="2000" smtClean="0">
              <a:latin typeface="Comic Sans MS" panose="030F0702030302020204" pitchFamily="66" charset="0"/>
            </a:endParaRP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1143000" y="1828800"/>
            <a:ext cx="335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/>
          </a:p>
        </p:txBody>
      </p:sp>
      <p:pic>
        <p:nvPicPr>
          <p:cNvPr id="6149" name="Picture 11" descr="ag00428_"/>
          <p:cNvPicPr>
            <a:picLocks noGrp="1" noChangeAspect="1" noChangeArrowheads="1" noCrop="1"/>
          </p:cNvPicPr>
          <p:nvPr>
            <p:ph type="media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2327275"/>
            <a:ext cx="3733800" cy="2963863"/>
          </a:xfrm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build="p" autoUpdateAnimBg="0"/>
      <p:bldP spid="28675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omic Sans MS" panose="030F0702030302020204" pitchFamily="66" charset="0"/>
              </a:rPr>
              <a:t>Elements of a Short Story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Blip>
                <a:blip r:embed="rId4"/>
              </a:buBlip>
            </a:pPr>
            <a:r>
              <a:rPr lang="en-US" sz="2800" smtClean="0">
                <a:latin typeface="Comic Sans MS" panose="030F0702030302020204" pitchFamily="66" charset="0"/>
              </a:rPr>
              <a:t>Setting</a:t>
            </a:r>
          </a:p>
          <a:p>
            <a:pPr eaLnBrk="1" hangingPunct="1">
              <a:buFont typeface="Wingdings" panose="05000000000000000000" pitchFamily="2" charset="2"/>
              <a:buBlip>
                <a:blip r:embed="rId4"/>
              </a:buBlip>
            </a:pPr>
            <a:r>
              <a:rPr lang="en-US" sz="2800" smtClean="0">
                <a:latin typeface="Comic Sans MS" panose="030F0702030302020204" pitchFamily="66" charset="0"/>
              </a:rPr>
              <a:t>Characterization</a:t>
            </a:r>
          </a:p>
          <a:p>
            <a:pPr eaLnBrk="1" hangingPunct="1">
              <a:buFont typeface="Wingdings" panose="05000000000000000000" pitchFamily="2" charset="2"/>
              <a:buBlip>
                <a:blip r:embed="rId4"/>
              </a:buBlip>
            </a:pPr>
            <a:r>
              <a:rPr lang="en-US" sz="2800" smtClean="0">
                <a:latin typeface="Comic Sans MS" panose="030F0702030302020204" pitchFamily="66" charset="0"/>
              </a:rPr>
              <a:t>Plot</a:t>
            </a:r>
          </a:p>
          <a:p>
            <a:pPr eaLnBrk="1" hangingPunct="1">
              <a:buFont typeface="Wingdings" panose="05000000000000000000" pitchFamily="2" charset="2"/>
              <a:buBlip>
                <a:blip r:embed="rId4"/>
              </a:buBlip>
            </a:pPr>
            <a:r>
              <a:rPr lang="en-US" sz="2800" smtClean="0">
                <a:latin typeface="Comic Sans MS" panose="030F0702030302020204" pitchFamily="66" charset="0"/>
              </a:rPr>
              <a:t>Conflict</a:t>
            </a:r>
          </a:p>
          <a:p>
            <a:pPr eaLnBrk="1" hangingPunct="1">
              <a:buFont typeface="Wingdings" panose="05000000000000000000" pitchFamily="2" charset="2"/>
              <a:buBlip>
                <a:blip r:embed="rId4"/>
              </a:buBlip>
            </a:pPr>
            <a:r>
              <a:rPr lang="en-US" sz="2800" smtClean="0">
                <a:latin typeface="Comic Sans MS" panose="030F0702030302020204" pitchFamily="66" charset="0"/>
              </a:rPr>
              <a:t>Climax</a:t>
            </a:r>
          </a:p>
          <a:p>
            <a:pPr eaLnBrk="1" hangingPunct="1">
              <a:buFont typeface="Wingdings" panose="05000000000000000000" pitchFamily="2" charset="2"/>
              <a:buBlip>
                <a:blip r:embed="rId4"/>
              </a:buBlip>
            </a:pPr>
            <a:r>
              <a:rPr lang="en-US" sz="2800" smtClean="0">
                <a:latin typeface="Comic Sans MS" panose="030F0702030302020204" pitchFamily="66" charset="0"/>
              </a:rPr>
              <a:t>Resolution</a:t>
            </a:r>
          </a:p>
          <a:p>
            <a:pPr eaLnBrk="1" hangingPunct="1">
              <a:buFont typeface="Wingdings" panose="05000000000000000000" pitchFamily="2" charset="2"/>
              <a:buBlip>
                <a:blip r:embed="rId4"/>
              </a:buBlip>
            </a:pPr>
            <a:r>
              <a:rPr lang="en-US" sz="2800" smtClean="0">
                <a:latin typeface="Comic Sans MS" panose="030F0702030302020204" pitchFamily="66" charset="0"/>
              </a:rPr>
              <a:t>Theme</a:t>
            </a:r>
          </a:p>
          <a:p>
            <a:pPr eaLnBrk="1" hangingPunct="1">
              <a:buFont typeface="Wingdings" panose="05000000000000000000" pitchFamily="2" charset="2"/>
              <a:buBlip>
                <a:blip r:embed="rId4"/>
              </a:buBlip>
            </a:pPr>
            <a:r>
              <a:rPr lang="en-US" sz="2800" smtClean="0">
                <a:latin typeface="Comic Sans MS" panose="030F0702030302020204" pitchFamily="66" charset="0"/>
              </a:rPr>
              <a:t>Point of view</a:t>
            </a:r>
          </a:p>
        </p:txBody>
      </p:sp>
      <p:pic>
        <p:nvPicPr>
          <p:cNvPr id="29701" name="Picture 5" descr="pe01460_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4138" y="1752600"/>
            <a:ext cx="3309937" cy="4114800"/>
          </a:xfrm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build="p" autoUpdateAnimBg="0"/>
      <p:bldP spid="29699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latin typeface="Comic Sans MS" panose="030F0702030302020204" pitchFamily="66" charset="0"/>
              </a:rPr>
              <a:t>Short Story Vocabulary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Blip>
                <a:blip r:embed="rId5"/>
              </a:buBlip>
            </a:pPr>
            <a:r>
              <a:rPr lang="en-US" sz="2800" b="1" smtClean="0">
                <a:latin typeface="Comic Sans MS" panose="030F0702030302020204" pitchFamily="66" charset="0"/>
              </a:rPr>
              <a:t>Setting</a:t>
            </a:r>
            <a:r>
              <a:rPr lang="en-US" sz="2800" smtClean="0">
                <a:latin typeface="Comic Sans MS" panose="030F0702030302020204" pitchFamily="66" charset="0"/>
              </a:rPr>
              <a:t>:Tells the reader where and when the story takes place.</a:t>
            </a:r>
          </a:p>
        </p:txBody>
      </p:sp>
      <p:pic>
        <p:nvPicPr>
          <p:cNvPr id="31749" name="Picture 5" descr="na01062_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2144713"/>
            <a:ext cx="3733800" cy="3328987"/>
          </a:xfrm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build="p" autoUpdateAnimBg="0"/>
      <p:bldP spid="3174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latin typeface="Comic Sans MS" panose="030F0702030302020204" pitchFamily="66" charset="0"/>
              </a:rPr>
              <a:t>Short Story Vocabulary</a:t>
            </a:r>
          </a:p>
        </p:txBody>
      </p:sp>
      <p:sp>
        <p:nvSpPr>
          <p:cNvPr id="32771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Blip>
                <a:blip r:embed="rId4"/>
              </a:buBlip>
            </a:pPr>
            <a:r>
              <a:rPr lang="en-US" sz="2800" b="1" smtClean="0">
                <a:latin typeface="Comic Sans MS" panose="030F0702030302020204" pitchFamily="66" charset="0"/>
              </a:rPr>
              <a:t>Characterization: </a:t>
            </a:r>
            <a:r>
              <a:rPr lang="en-US" sz="2000" smtClean="0">
                <a:latin typeface="Comic Sans MS" panose="030F0702030302020204" pitchFamily="66" charset="0"/>
              </a:rPr>
              <a:t>Creation of imaginary people who appear to be real to the reader.  The writer gives information about the characters in the story.</a:t>
            </a:r>
            <a:endParaRPr lang="en-US" sz="2800" b="1" smtClean="0">
              <a:latin typeface="Comic Sans MS" panose="030F0702030302020204" pitchFamily="66" charset="0"/>
            </a:endParaRPr>
          </a:p>
        </p:txBody>
      </p:sp>
      <p:pic>
        <p:nvPicPr>
          <p:cNvPr id="32773" name="Picture 1029" descr="pe01832_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2103438"/>
            <a:ext cx="3733800" cy="3411537"/>
          </a:xfrm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build="p" autoUpdateAnimBg="0"/>
      <p:bldP spid="32771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>
                <a:latin typeface="Comic Sans MS" panose="030F0702030302020204" pitchFamily="66" charset="0"/>
              </a:rPr>
              <a:t>Short Story Vocabulary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Blip>
                <a:blip r:embed="rId5"/>
              </a:buBlip>
            </a:pPr>
            <a:r>
              <a:rPr lang="en-US" sz="2800" b="1" smtClean="0">
                <a:latin typeface="Comic Sans MS" panose="030F0702030302020204" pitchFamily="66" charset="0"/>
              </a:rPr>
              <a:t>Plot: </a:t>
            </a:r>
            <a:r>
              <a:rPr lang="en-US" sz="2800" smtClean="0">
                <a:latin typeface="Comic Sans MS" panose="030F0702030302020204" pitchFamily="66" charset="0"/>
              </a:rPr>
              <a:t>A series of events through which the writer reveals what is happening, to whom, and why.</a:t>
            </a:r>
            <a:endParaRPr lang="en-US" sz="2800" b="1" smtClean="0">
              <a:latin typeface="Comic Sans MS" panose="030F0702030302020204" pitchFamily="66" charset="0"/>
            </a:endParaRPr>
          </a:p>
        </p:txBody>
      </p:sp>
      <p:pic>
        <p:nvPicPr>
          <p:cNvPr id="33797" name="Picture 5" descr="pe02097_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2314575"/>
            <a:ext cx="3733800" cy="2989263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build="p" autoUpdateAnimBg="0"/>
      <p:bldP spid="33795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>
                <a:latin typeface="Comic Sans MS" panose="030F0702030302020204" pitchFamily="66" charset="0"/>
              </a:rPr>
              <a:t>Short Story Vocabulary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Blip>
                <a:blip r:embed="rId5"/>
              </a:buBlip>
            </a:pPr>
            <a:r>
              <a:rPr lang="en-US" sz="2800" b="1" smtClean="0">
                <a:latin typeface="Comic Sans MS" panose="030F0702030302020204" pitchFamily="66" charset="0"/>
              </a:rPr>
              <a:t>Conflict: </a:t>
            </a:r>
            <a:r>
              <a:rPr lang="en-US" sz="2800" smtClean="0">
                <a:latin typeface="Comic Sans MS" panose="030F0702030302020204" pitchFamily="66" charset="0"/>
              </a:rPr>
              <a:t>Is a problem in the story that needs to be resolved.</a:t>
            </a:r>
            <a:endParaRPr lang="en-US" sz="2800" b="1" smtClean="0">
              <a:latin typeface="Comic Sans MS" panose="030F0702030302020204" pitchFamily="66" charset="0"/>
            </a:endParaRPr>
          </a:p>
        </p:txBody>
      </p:sp>
      <p:pic>
        <p:nvPicPr>
          <p:cNvPr id="34821" name="Picture 5" descr="bd06990_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2224088"/>
            <a:ext cx="3733800" cy="3170237"/>
          </a:xfrm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build="p" autoUpdateAnimBg="0"/>
      <p:bldP spid="3481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>
                <a:latin typeface="Comic Sans MS" panose="030F0702030302020204" pitchFamily="66" charset="0"/>
              </a:rPr>
              <a:t>Short Story Vocabulary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Blip>
                <a:blip r:embed="rId5"/>
              </a:buBlip>
            </a:pPr>
            <a:r>
              <a:rPr lang="en-US" sz="2800" b="1" smtClean="0">
                <a:latin typeface="Comic Sans MS" panose="030F0702030302020204" pitchFamily="66" charset="0"/>
              </a:rPr>
              <a:t>Climax: </a:t>
            </a:r>
            <a:r>
              <a:rPr lang="en-US" sz="2800" smtClean="0">
                <a:latin typeface="Comic Sans MS" panose="030F0702030302020204" pitchFamily="66" charset="0"/>
              </a:rPr>
              <a:t>When the action comes to its highest point of conflict.</a:t>
            </a:r>
            <a:endParaRPr lang="en-US" sz="2800" b="1" smtClean="0">
              <a:latin typeface="Comic Sans MS" panose="030F0702030302020204" pitchFamily="66" charset="0"/>
            </a:endParaRPr>
          </a:p>
        </p:txBody>
      </p:sp>
      <p:pic>
        <p:nvPicPr>
          <p:cNvPr id="37893" name="Picture 5" descr="pe01496_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86350" y="1752600"/>
            <a:ext cx="3467100" cy="4114800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build="p" autoUpdateAnimBg="0"/>
      <p:bldP spid="37891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>
                <a:latin typeface="Comic Sans MS" panose="030F0702030302020204" pitchFamily="66" charset="0"/>
              </a:rPr>
              <a:t>Short Story Vocabulary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Blip>
                <a:blip r:embed="rId5"/>
              </a:buBlip>
            </a:pPr>
            <a:r>
              <a:rPr lang="en-US" sz="2800" b="1" smtClean="0">
                <a:latin typeface="Comic Sans MS" panose="030F0702030302020204" pitchFamily="66" charset="0"/>
              </a:rPr>
              <a:t>Resolution: </a:t>
            </a:r>
            <a:r>
              <a:rPr lang="en-US" sz="2800" smtClean="0">
                <a:latin typeface="Comic Sans MS" panose="030F0702030302020204" pitchFamily="66" charset="0"/>
              </a:rPr>
              <a:t>The story’s action after the climax until the end of the story. The “conclusion” of the story.</a:t>
            </a:r>
            <a:endParaRPr lang="en-US" sz="2800" b="1" smtClean="0">
              <a:latin typeface="Comic Sans MS" panose="030F0702030302020204" pitchFamily="66" charset="0"/>
            </a:endParaRPr>
          </a:p>
        </p:txBody>
      </p:sp>
      <p:pic>
        <p:nvPicPr>
          <p:cNvPr id="38917" name="Picture 5" descr="pe01476_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84750" y="1752600"/>
            <a:ext cx="3668713" cy="4114800"/>
          </a:xfr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build="p" autoUpdateAnimBg="0"/>
      <p:bldP spid="3891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>
                <a:latin typeface="Comic Sans MS" panose="030F0702030302020204" pitchFamily="66" charset="0"/>
              </a:rPr>
              <a:t>Short Story Vocabulary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Blip>
                <a:blip r:embed="rId5"/>
              </a:buBlip>
            </a:pPr>
            <a:r>
              <a:rPr lang="en-US" sz="2800" b="1" smtClean="0">
                <a:latin typeface="Comic Sans MS" panose="030F0702030302020204" pitchFamily="66" charset="0"/>
              </a:rPr>
              <a:t>Theme: </a:t>
            </a:r>
            <a:r>
              <a:rPr lang="en-US" sz="2800" smtClean="0">
                <a:latin typeface="Comic Sans MS" panose="030F0702030302020204" pitchFamily="66" charset="0"/>
              </a:rPr>
              <a:t>The story’s main ideas.  The “message” the writer intends to communicate by telling the story.</a:t>
            </a:r>
            <a:endParaRPr lang="en-US" sz="2800" b="1" smtClean="0">
              <a:latin typeface="Comic Sans MS" panose="030F0702030302020204" pitchFamily="66" charset="0"/>
            </a:endParaRPr>
          </a:p>
        </p:txBody>
      </p:sp>
      <p:pic>
        <p:nvPicPr>
          <p:cNvPr id="35847" name="Picture 7" descr="j0158031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2203450"/>
            <a:ext cx="3733800" cy="3213100"/>
          </a:xfrm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build="p" autoUpdateAnimBg="0"/>
      <p:bldP spid="35843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>
                <a:latin typeface="Comic Sans MS" panose="030F0702030302020204" pitchFamily="66" charset="0"/>
              </a:rPr>
              <a:t>Short Story Vocabulary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Blip>
                <a:blip r:embed="rId5"/>
              </a:buBlip>
            </a:pPr>
            <a:r>
              <a:rPr lang="en-US" sz="2800" b="1" smtClean="0">
                <a:latin typeface="Comic Sans MS" panose="030F0702030302020204" pitchFamily="66" charset="0"/>
              </a:rPr>
              <a:t>Point of view: </a:t>
            </a:r>
            <a:r>
              <a:rPr lang="en-US" sz="2800" smtClean="0">
                <a:latin typeface="Comic Sans MS" panose="030F0702030302020204" pitchFamily="66" charset="0"/>
              </a:rPr>
              <a:t>The position of the narrator of the story and what the writer sees from that vantage point.</a:t>
            </a:r>
            <a:endParaRPr lang="en-US" sz="2800" b="1" smtClean="0">
              <a:latin typeface="Comic Sans MS" panose="030F0702030302020204" pitchFamily="66" charset="0"/>
            </a:endParaRPr>
          </a:p>
        </p:txBody>
      </p:sp>
      <p:pic>
        <p:nvPicPr>
          <p:cNvPr id="36873" name="Picture 9" descr="j0158055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2081213"/>
            <a:ext cx="3733800" cy="3455987"/>
          </a:xfr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build="p" autoUpdateAnimBg="0"/>
      <p:bldP spid="36867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2743200"/>
            <a:ext cx="6400800" cy="3200400"/>
          </a:xfrm>
        </p:spPr>
        <p:txBody>
          <a:bodyPr/>
          <a:lstStyle/>
          <a:p>
            <a:pPr algn="l" eaLnBrk="1" hangingPunct="1"/>
            <a:r>
              <a:rPr lang="en-US" smtClean="0">
                <a:latin typeface="Comic Sans MS" panose="030F0702030302020204" pitchFamily="66" charset="0"/>
              </a:rPr>
              <a:t>Great writers are able to use the elements of the short story with such precision that the reader is caught up in the action of the story.  This is a mark of a good story and our goal as a writer.</a:t>
            </a:r>
          </a:p>
          <a:p>
            <a:pPr algn="l" eaLnBrk="1" hangingPunct="1"/>
            <a:endParaRPr lang="en-US" smtClean="0">
              <a:latin typeface="Comic Sans MS" panose="030F0702030302020204" pitchFamily="66" charset="0"/>
            </a:endParaRPr>
          </a:p>
          <a:p>
            <a:pPr algn="l" eaLnBrk="1" hangingPunct="1"/>
            <a:endParaRPr lang="en-US" smtClean="0">
              <a:latin typeface="Comic Sans MS" panose="030F0702030302020204" pitchFamily="66" charset="0"/>
            </a:endParaRPr>
          </a:p>
        </p:txBody>
      </p:sp>
      <p:sp>
        <p:nvSpPr>
          <p:cNvPr id="45060" name="WordArt 4"/>
          <p:cNvSpPr>
            <a:spLocks noChangeArrowheads="1" noChangeShapeType="1" noTextEdit="1"/>
          </p:cNvSpPr>
          <p:nvPr/>
        </p:nvSpPr>
        <p:spPr bwMode="auto">
          <a:xfrm>
            <a:off x="2667000" y="914400"/>
            <a:ext cx="4419600" cy="16002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  <a:contourClr>
                <a:srgbClr val="FFFFCC"/>
              </a:contour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Comic Sans MS" panose="030F0702030302020204" pitchFamily="66" charset="0"/>
              </a:rPr>
              <a:t>Short Story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 autoUpdateAnimBg="0"/>
      <p:bldP spid="4506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2762250"/>
          </a:xfrm>
        </p:spPr>
        <p:txBody>
          <a:bodyPr/>
          <a:lstStyle/>
          <a:p>
            <a:pPr eaLnBrk="1" hangingPunct="1"/>
            <a:endParaRPr lang="en-US" sz="7200" smtClean="0"/>
          </a:p>
        </p:txBody>
      </p:sp>
      <p:sp>
        <p:nvSpPr>
          <p:cNvPr id="5" name="Rectangle 4"/>
          <p:cNvSpPr/>
          <p:nvPr/>
        </p:nvSpPr>
        <p:spPr>
          <a:xfrm rot="20855980">
            <a:off x="1369181" y="2905200"/>
            <a:ext cx="5989341" cy="92333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5400" b="1" cap="all" dirty="0">
                <a:ln w="9000" cmpd="sng">
                  <a:solidFill>
                    <a:srgbClr val="8F6D58"/>
                  </a:solidFill>
                  <a:prstDash val="solid"/>
                </a:ln>
                <a:blipFill>
                  <a:blip r:embed="rId2"/>
                  <a:stretch>
                    <a:fillRect/>
                  </a:stretch>
                </a:blipFill>
                <a:effectLst>
                  <a:reflection blurRad="12700" stA="28000" endPos="45000" dist="1000" dir="5400000" sy="-100000" algn="bl" rotWithShape="0"/>
                </a:effectLst>
              </a:rPr>
              <a:t>THANK YOU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Notebook">
  <a:themeElements>
    <a:clrScheme name="Notebook 1">
      <a:dk1>
        <a:srgbClr val="000000"/>
      </a:dk1>
      <a:lt1>
        <a:srgbClr val="FEFDE3"/>
      </a:lt1>
      <a:dk2>
        <a:srgbClr val="221304"/>
      </a:dk2>
      <a:lt2>
        <a:srgbClr val="CBBD83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0066"/>
      </a:hlink>
      <a:folHlink>
        <a:srgbClr val="666699"/>
      </a:folHlink>
    </a:clrScheme>
    <a:fontScheme name="Notebook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book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Designs\Notebook.pot</Template>
  <TotalTime>370</TotalTime>
  <Words>374</Words>
  <Application>Microsoft Office PowerPoint</Application>
  <PresentationFormat>On-screen Show (4:3)</PresentationFormat>
  <Paragraphs>55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Times New Roman</vt:lpstr>
      <vt:lpstr>Arial</vt:lpstr>
      <vt:lpstr>Harlow Solid Italic</vt:lpstr>
      <vt:lpstr>Comic Sans MS</vt:lpstr>
      <vt:lpstr>Wingdings</vt:lpstr>
      <vt:lpstr>Notebook</vt:lpstr>
      <vt:lpstr>Government College, Ropar</vt:lpstr>
      <vt:lpstr>Elements of a Short Story</vt:lpstr>
      <vt:lpstr>Definition of a Short Story</vt:lpstr>
      <vt:lpstr>Elements of a Short Story</vt:lpstr>
      <vt:lpstr>Short Story Vocabulary</vt:lpstr>
      <vt:lpstr>Short Story Vocabulary</vt:lpstr>
      <vt:lpstr>Short Story Vocabulary</vt:lpstr>
      <vt:lpstr>Short Story Vocabulary</vt:lpstr>
      <vt:lpstr>Short Story Vocabulary</vt:lpstr>
      <vt:lpstr>Short Story Vocabulary</vt:lpstr>
      <vt:lpstr>Short Story Vocabulary</vt:lpstr>
      <vt:lpstr>Short Story Vocabulary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write a short story</dc:title>
  <dc:creator>Jerald and Mary Ellington</dc:creator>
  <cp:lastModifiedBy>dalminder singh</cp:lastModifiedBy>
  <cp:revision>14</cp:revision>
  <cp:lastPrinted>1601-01-01T00:00:00Z</cp:lastPrinted>
  <dcterms:created xsi:type="dcterms:W3CDTF">2003-03-11T07:17:08Z</dcterms:created>
  <dcterms:modified xsi:type="dcterms:W3CDTF">2015-12-17T05:02:11Z</dcterms:modified>
</cp:coreProperties>
</file>